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410" r:id="rId2"/>
    <p:sldId id="394" r:id="rId3"/>
    <p:sldId id="284" r:id="rId4"/>
    <p:sldId id="285" r:id="rId5"/>
    <p:sldId id="286" r:id="rId6"/>
    <p:sldId id="288" r:id="rId7"/>
    <p:sldId id="371" r:id="rId8"/>
    <p:sldId id="287" r:id="rId9"/>
    <p:sldId id="372" r:id="rId10"/>
    <p:sldId id="336" r:id="rId11"/>
    <p:sldId id="259" r:id="rId12"/>
    <p:sldId id="260" r:id="rId13"/>
    <p:sldId id="359" r:id="rId14"/>
    <p:sldId id="360" r:id="rId15"/>
    <p:sldId id="364" r:id="rId16"/>
    <p:sldId id="362" r:id="rId17"/>
    <p:sldId id="265" r:id="rId18"/>
    <p:sldId id="274" r:id="rId19"/>
    <p:sldId id="363" r:id="rId20"/>
    <p:sldId id="268" r:id="rId21"/>
    <p:sldId id="339" r:id="rId22"/>
    <p:sldId id="340" r:id="rId23"/>
    <p:sldId id="355" r:id="rId24"/>
    <p:sldId id="356" r:id="rId25"/>
    <p:sldId id="357" r:id="rId26"/>
    <p:sldId id="411" r:id="rId27"/>
    <p:sldId id="289" r:id="rId28"/>
    <p:sldId id="290" r:id="rId29"/>
    <p:sldId id="291" r:id="rId30"/>
    <p:sldId id="365" r:id="rId31"/>
    <p:sldId id="41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63"/>
    <p:restoredTop sz="83794"/>
  </p:normalViewPr>
  <p:slideViewPr>
    <p:cSldViewPr snapToGrid="0" snapToObjects="1">
      <p:cViewPr varScale="1">
        <p:scale>
          <a:sx n="102" d="100"/>
          <a:sy n="102" d="100"/>
        </p:scale>
        <p:origin x="1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91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4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8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years ago, the CSC major hit a 30-year record: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18&amp;18J: 33M + 3m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19&amp;19J: 41M + 1m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20&amp;20J: 39M + 3m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21&amp;21J: 1M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3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log into </a:t>
            </a:r>
            <a:r>
              <a:rPr lang="en-US" dirty="0" err="1"/>
              <a:t>bannerweb</a:t>
            </a:r>
            <a:r>
              <a:rPr lang="en-US" dirty="0"/>
              <a:t> I can see my advisees, but there’s no way to track their</a:t>
            </a:r>
            <a:r>
              <a:rPr lang="en-US" baseline="0" dirty="0"/>
              <a:t> progress toward completing the major.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worked really well when I had 10 or so advisees, but now I have 43!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1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886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28:</a:t>
            </a:r>
            <a:br>
              <a:rPr lang="en-US" dirty="0"/>
            </a:br>
            <a:r>
              <a:rPr lang="en-US" sz="4400" dirty="0"/>
              <a:t>User-Centered Design</a:t>
            </a:r>
            <a:br>
              <a:rPr lang="en-US" sz="4400" dirty="0"/>
            </a:br>
            <a:r>
              <a:rPr lang="en-US" sz="2000" cap="none" dirty="0"/>
              <a:t>(and other tools for making your project go a bit more smoothly)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55997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Let’s say you wanted to actually implement this;</a:t>
            </a:r>
          </a:p>
          <a:p>
            <a:pPr marL="0" indent="0" algn="ctr">
              <a:buNone/>
            </a:pPr>
            <a:r>
              <a:rPr lang="en-US" b="1" dirty="0"/>
              <a:t>where do you start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01816" y="1657350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14887" y="1778412"/>
            <a:ext cx="4249560" cy="4122001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15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1500" dirty="0">
              <a:solidFill>
                <a:srgbClr val="003470"/>
              </a:solidFill>
            </a:endParaRPr>
          </a:p>
          <a:p>
            <a:r>
              <a:rPr lang="en-US" sz="1500" b="1" dirty="0">
                <a:solidFill>
                  <a:srgbClr val="003470"/>
                </a:solidFill>
              </a:rPr>
              <a:t>2)  </a:t>
            </a:r>
            <a:r>
              <a:rPr lang="en-US" sz="1500" b="1" dirty="0" err="1">
                <a:solidFill>
                  <a:srgbClr val="003470"/>
                </a:solidFill>
              </a:rPr>
              <a:t>Concepting</a:t>
            </a:r>
            <a:r>
              <a:rPr lang="en-US" sz="15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1500" dirty="0">
              <a:solidFill>
                <a:srgbClr val="003470"/>
              </a:solidFill>
            </a:endParaRPr>
          </a:p>
          <a:p>
            <a:r>
              <a:rPr lang="en-US" sz="15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sz="1250" dirty="0">
              <a:solidFill>
                <a:srgbClr val="003470"/>
              </a:solidFill>
            </a:endParaRPr>
          </a:p>
          <a:p>
            <a:endParaRPr lang="en-US" sz="1250" dirty="0">
              <a:solidFill>
                <a:srgbClr val="003470"/>
              </a:solidFill>
            </a:endParaRPr>
          </a:p>
          <a:p>
            <a:endParaRPr lang="en-US" sz="1250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62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199974" y="159686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90142" y="3340763"/>
            <a:ext cx="3996658" cy="1930688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866110"/>
            <a:ext cx="5486400" cy="3900922"/>
          </a:xfrm>
        </p:spPr>
        <p:txBody>
          <a:bodyPr>
            <a:noAutofit/>
          </a:bodyPr>
          <a:lstStyle/>
          <a:p>
            <a:r>
              <a:rPr lang="en-US" b="1" dirty="0"/>
              <a:t>Why? </a:t>
            </a:r>
          </a:p>
          <a:p>
            <a:pPr lvl="1"/>
            <a:r>
              <a:rPr lang="en-US" sz="1800" dirty="0"/>
              <a:t>If you look at what already exists, you might be able to identify potential issues in advance</a:t>
            </a:r>
          </a:p>
          <a:p>
            <a:pPr lvl="1"/>
            <a:r>
              <a:rPr lang="en-US" sz="1800" dirty="0"/>
              <a:t>Also helps establish your unique contribution</a:t>
            </a:r>
            <a:endParaRPr lang="en-US" dirty="0"/>
          </a:p>
          <a:p>
            <a:r>
              <a:rPr lang="en-US" b="1" dirty="0"/>
              <a:t>How?</a:t>
            </a:r>
          </a:p>
          <a:p>
            <a:pPr lvl="1"/>
            <a:r>
              <a:rPr lang="en-US" sz="1800" dirty="0"/>
              <a:t>Literature or product review</a:t>
            </a:r>
          </a:p>
          <a:p>
            <a:pPr lvl="1"/>
            <a:r>
              <a:rPr lang="en-US" sz="1800" dirty="0"/>
              <a:t>Analysis  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are the existing tools? 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is their purpose?</a:t>
            </a:r>
          </a:p>
          <a:p>
            <a:pPr lvl="2">
              <a:buFont typeface="Wingdings" charset="2"/>
              <a:buChar char="§"/>
            </a:pPr>
            <a:r>
              <a:rPr lang="en-US" sz="1400" b="1" dirty="0"/>
              <a:t>What audience are they aiming for?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kinds of strategies are they using? 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functionality do they contain? 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are their strengths and shortcomings? </a:t>
            </a:r>
          </a:p>
          <a:p>
            <a:pPr lvl="1"/>
            <a:r>
              <a:rPr lang="en-US" sz="1800" dirty="0"/>
              <a:t>Identify opportunities and design constraints</a:t>
            </a:r>
          </a:p>
        </p:txBody>
      </p:sp>
      <p:pic>
        <p:nvPicPr>
          <p:cNvPr id="5" name="Content Placeholder 5" descr="rainb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666134"/>
            <a:ext cx="2888810" cy="2228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4505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5109" indent="-255109"/>
            <a:r>
              <a:rPr lang="en-US" dirty="0"/>
              <a:t>Learning about their problem</a:t>
            </a:r>
          </a:p>
          <a:p>
            <a:pPr marL="524503" lvl="1" indent="-255109"/>
            <a:r>
              <a:rPr lang="en-US" sz="1800" dirty="0"/>
              <a:t>Semi-structured interview </a:t>
            </a:r>
          </a:p>
          <a:p>
            <a:pPr marL="255109" indent="-255109"/>
            <a:r>
              <a:rPr lang="en-US" dirty="0"/>
              <a:t>Analyzing their tasks</a:t>
            </a:r>
          </a:p>
          <a:p>
            <a:pPr marL="524503" lvl="1" indent="-255109"/>
            <a:r>
              <a:rPr lang="en-US" sz="1800" dirty="0"/>
              <a:t>Hierarchical task analysis</a:t>
            </a:r>
          </a:p>
          <a:p>
            <a:pPr marL="255109" indent="-255109"/>
            <a:r>
              <a:rPr lang="en-US" dirty="0"/>
              <a:t>Modeling users</a:t>
            </a:r>
          </a:p>
          <a:p>
            <a:pPr marL="524503" lvl="1" indent="-255109"/>
            <a:r>
              <a:rPr lang="en-US" sz="1800" dirty="0"/>
              <a:t>Personas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Why?</a:t>
            </a:r>
            <a:r>
              <a:rPr lang="en-US" dirty="0"/>
              <a:t> </a:t>
            </a:r>
          </a:p>
          <a:p>
            <a:pPr lvl="1"/>
            <a:r>
              <a:rPr lang="en-US" sz="1800" dirty="0"/>
              <a:t>gather qualitative data about users to understand the problem</a:t>
            </a:r>
          </a:p>
          <a:p>
            <a:pPr lvl="1"/>
            <a:r>
              <a:rPr lang="en-US" sz="1800" dirty="0"/>
              <a:t>can help identify key differences between designer and target user</a:t>
            </a:r>
          </a:p>
          <a:p>
            <a:r>
              <a:rPr lang="en-US" b="1" dirty="0"/>
              <a:t>How?</a:t>
            </a:r>
          </a:p>
          <a:p>
            <a:pPr lvl="1"/>
            <a:r>
              <a:rPr lang="en-US" sz="1800" dirty="0"/>
              <a:t>ask open-ended questions</a:t>
            </a:r>
          </a:p>
          <a:p>
            <a:pPr lvl="1"/>
            <a:r>
              <a:rPr lang="en-US" sz="1800" dirty="0"/>
              <a:t>bring along a “cheat sheet” to </a:t>
            </a:r>
          </a:p>
          <a:p>
            <a:pPr marL="458788" lvl="1" indent="0">
              <a:buNone/>
            </a:pPr>
            <a:r>
              <a:rPr lang="en-US" sz="1800" dirty="0"/>
              <a:t>ensure that you gather all the </a:t>
            </a:r>
          </a:p>
          <a:p>
            <a:pPr marL="458788" lvl="1" indent="0">
              <a:buNone/>
            </a:pPr>
            <a:r>
              <a:rPr lang="en-US" sz="1800" dirty="0"/>
              <a:t>information you need</a:t>
            </a:r>
          </a:p>
          <a:p>
            <a:r>
              <a:rPr lang="en-US" b="1" dirty="0"/>
              <a:t>Some tips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establish trust at the beginning</a:t>
            </a:r>
          </a:p>
          <a:p>
            <a:pPr lvl="1"/>
            <a:r>
              <a:rPr lang="en-US" sz="1800" dirty="0"/>
              <a:t>participant engagement will vary</a:t>
            </a:r>
          </a:p>
          <a:p>
            <a:pPr lvl="1"/>
            <a:r>
              <a:rPr lang="en-US" sz="1800" dirty="0"/>
              <a:t>be flexible, but make sure you get what you came for</a:t>
            </a:r>
          </a:p>
          <a:p>
            <a:pPr lvl="1"/>
            <a:r>
              <a:rPr lang="en-US" sz="1800" dirty="0"/>
              <a:t>consider recording or note-taking to help with recall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45" y="3000375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214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5109" indent="-255109"/>
            <a:r>
              <a:rPr lang="en-US" dirty="0"/>
              <a:t>Learning about their problem</a:t>
            </a:r>
          </a:p>
          <a:p>
            <a:pPr marL="524503" lvl="1" indent="-255109"/>
            <a:r>
              <a:rPr lang="en-US" sz="1800" dirty="0"/>
              <a:t>Semi-structured interview </a:t>
            </a:r>
          </a:p>
          <a:p>
            <a:pPr marL="255109" indent="-255109"/>
            <a:r>
              <a:rPr lang="en-US" dirty="0"/>
              <a:t>Analyzing their tasks</a:t>
            </a:r>
          </a:p>
          <a:p>
            <a:pPr marL="524503" lvl="1" indent="-255109"/>
            <a:r>
              <a:rPr lang="en-US" sz="1800" dirty="0"/>
              <a:t>Hierarchical task analysis</a:t>
            </a:r>
          </a:p>
          <a:p>
            <a:pPr marL="255109" indent="-255109"/>
            <a:r>
              <a:rPr lang="en-US" dirty="0"/>
              <a:t>Modeling users</a:t>
            </a:r>
          </a:p>
          <a:p>
            <a:pPr marL="524503" lvl="1" indent="-255109"/>
            <a:r>
              <a:rPr lang="en-US" sz="1800" dirty="0"/>
              <a:t>Personas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Why?</a:t>
            </a:r>
          </a:p>
          <a:p>
            <a:pPr lvl="1"/>
            <a:r>
              <a:rPr lang="en-US" sz="1800" dirty="0"/>
              <a:t>Understand user workflow </a:t>
            </a:r>
          </a:p>
          <a:p>
            <a:pPr lvl="1"/>
            <a:r>
              <a:rPr lang="en-US" sz="1800" dirty="0"/>
              <a:t>Identify pain points and areas for optimization </a:t>
            </a:r>
          </a:p>
          <a:p>
            <a:pPr lvl="1"/>
            <a:endParaRPr lang="en-US" dirty="0"/>
          </a:p>
          <a:p>
            <a:r>
              <a:rPr lang="en-US" b="1" dirty="0"/>
              <a:t>How?</a:t>
            </a:r>
          </a:p>
          <a:p>
            <a:pPr lvl="1"/>
            <a:r>
              <a:rPr lang="en-US" sz="1800" dirty="0"/>
              <a:t>Decompose tasks into 4-8 sequential steps</a:t>
            </a:r>
          </a:p>
          <a:p>
            <a:pPr lvl="1"/>
            <a:r>
              <a:rPr lang="en-US" sz="1800" dirty="0"/>
              <a:t>Identify patterns, sequences and skips in the tasks</a:t>
            </a:r>
          </a:p>
          <a:p>
            <a:pPr lvl="1"/>
            <a:r>
              <a:rPr lang="en-US" sz="18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00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81000" y="1737972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1905000" y="6553200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5109" indent="-255109"/>
            <a:r>
              <a:rPr lang="en-US" dirty="0"/>
              <a:t>Learning about your users</a:t>
            </a:r>
          </a:p>
          <a:p>
            <a:pPr marL="524503" lvl="1" indent="-255109"/>
            <a:r>
              <a:rPr lang="en-US" sz="1800" dirty="0"/>
              <a:t>Semi-structured interview </a:t>
            </a:r>
          </a:p>
          <a:p>
            <a:pPr marL="524503" lvl="1" indent="-255109"/>
            <a:r>
              <a:rPr lang="en-US" sz="1800" dirty="0"/>
              <a:t>Contextual inquiry</a:t>
            </a:r>
          </a:p>
          <a:p>
            <a:pPr marL="255109" indent="-255109"/>
            <a:r>
              <a:rPr lang="en-US" dirty="0"/>
              <a:t>Analyzing users’ tasks</a:t>
            </a:r>
          </a:p>
          <a:p>
            <a:pPr marL="524503" lvl="1" indent="-255109"/>
            <a:r>
              <a:rPr lang="en-US" sz="1800" dirty="0"/>
              <a:t>Hierarchical task analysis</a:t>
            </a:r>
          </a:p>
          <a:p>
            <a:pPr marL="255109" indent="-255109"/>
            <a:r>
              <a:rPr lang="en-US" dirty="0"/>
              <a:t>Modeling users</a:t>
            </a:r>
          </a:p>
          <a:p>
            <a:pPr marL="524503" lvl="1" indent="-255109"/>
            <a:r>
              <a:rPr lang="en-US" sz="1800" dirty="0"/>
              <a:t>Personas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824228"/>
            <a:ext cx="6153912" cy="3621024"/>
          </a:xfrm>
        </p:spPr>
        <p:txBody>
          <a:bodyPr>
            <a:noAutofit/>
          </a:bodyPr>
          <a:lstStyle/>
          <a:p>
            <a:r>
              <a:rPr lang="en-US" b="1" dirty="0"/>
              <a:t>Why</a:t>
            </a:r>
            <a:r>
              <a:rPr lang="en-US" dirty="0"/>
              <a:t>? </a:t>
            </a:r>
          </a:p>
          <a:p>
            <a:pPr lvl="1"/>
            <a:r>
              <a:rPr lang="en-US" sz="1800" dirty="0"/>
              <a:t>mechanism for reasoning about user needs</a:t>
            </a:r>
          </a:p>
          <a:p>
            <a:pPr lvl="1"/>
            <a:r>
              <a:rPr lang="en-US" sz="1800" dirty="0"/>
              <a:t>model behavioral characteristics of target users</a:t>
            </a:r>
          </a:p>
          <a:p>
            <a:pPr lvl="1"/>
            <a:r>
              <a:rPr lang="en-US" sz="1800" dirty="0"/>
              <a:t>doesn’t require access to ACTUAL users</a:t>
            </a:r>
          </a:p>
          <a:p>
            <a:r>
              <a:rPr lang="en-US" b="1" dirty="0"/>
              <a:t>How? </a:t>
            </a:r>
          </a:p>
          <a:p>
            <a:pPr lvl="1"/>
            <a:r>
              <a:rPr lang="en-US" sz="1800" dirty="0"/>
              <a:t>fictionalization</a:t>
            </a:r>
          </a:p>
          <a:p>
            <a:pPr lvl="1"/>
            <a:r>
              <a:rPr lang="en-US" sz="1800" dirty="0"/>
              <a:t>narrative, goals, needs, “pain points”</a:t>
            </a:r>
          </a:p>
          <a:p>
            <a:pPr lvl="1"/>
            <a:r>
              <a:rPr lang="en-US" sz="1800" dirty="0"/>
              <a:t>attributes specific to the problem space</a:t>
            </a:r>
          </a:p>
          <a:p>
            <a:pPr lvl="1"/>
            <a:r>
              <a:rPr lang="en-US" sz="1800" dirty="0"/>
              <a:t>data-driven method* using info from interviews</a:t>
            </a:r>
          </a:p>
          <a:p>
            <a:pPr lvl="1"/>
            <a:r>
              <a:rPr lang="en-US" sz="1800" dirty="0"/>
              <a:t>mapping persona to software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C3647-B5DC-C84A-92DB-F9DF806E5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148"/>
          <a:stretch/>
        </p:blipFill>
        <p:spPr>
          <a:xfrm>
            <a:off x="6324036" y="1607460"/>
            <a:ext cx="1786294" cy="43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36071" cy="487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Monday: Graphics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Life Skills #5/6: Code Diagrams &amp; Prototyping</a:t>
            </a:r>
          </a:p>
          <a:p>
            <a:pPr lvl="1"/>
            <a:r>
              <a:rPr lang="en-US" dirty="0"/>
              <a:t>A motivating example</a:t>
            </a:r>
          </a:p>
          <a:p>
            <a:pPr lvl="1"/>
            <a:r>
              <a:rPr lang="en-US" dirty="0"/>
              <a:t>User-centered design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What it is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Why do it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Ways to do it</a:t>
            </a:r>
          </a:p>
          <a:p>
            <a:pPr lvl="1"/>
            <a:r>
              <a:rPr lang="en-US" dirty="0"/>
              <a:t>Life skill #5: paper prototypes</a:t>
            </a:r>
          </a:p>
          <a:p>
            <a:pPr lvl="1"/>
            <a:r>
              <a:rPr lang="en-US" dirty="0"/>
              <a:t>Life skill #6: architecture diagrams</a:t>
            </a:r>
            <a:endParaRPr lang="en-US" dirty="0"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  <a:p>
            <a:r>
              <a:rPr lang="en-US" dirty="0">
                <a:solidFill>
                  <a:schemeClr val="accent1"/>
                </a:solidFill>
              </a:rPr>
              <a:t>Friday: Animation</a:t>
            </a: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Monday: Interaction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9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#1: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Goal</a:t>
            </a:r>
            <a:r>
              <a:rPr lang="en-US" dirty="0"/>
              <a:t>: come up with </a:t>
            </a:r>
            <a:r>
              <a:rPr lang="en-US" b="1" dirty="0"/>
              <a:t>3 personas </a:t>
            </a:r>
            <a:r>
              <a:rPr lang="en-US" dirty="0"/>
              <a:t>that characterize </a:t>
            </a:r>
          </a:p>
          <a:p>
            <a:pPr marL="0" indent="0" algn="ctr">
              <a:buNone/>
            </a:pPr>
            <a:r>
              <a:rPr lang="en-US" dirty="0"/>
              <a:t>people who might be interested in your project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320031" y="3045802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dirty="0"/>
              <a:t>what would a </a:t>
            </a:r>
            <a:r>
              <a:rPr lang="en-US" b="1" dirty="0"/>
              <a:t>prototype </a:t>
            </a:r>
            <a:r>
              <a:rPr lang="en-US" dirty="0"/>
              <a:t>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Skill #5: “Paper prototyping”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idea:</a:t>
            </a:r>
            <a:endParaRPr lang="en-US" dirty="0"/>
          </a:p>
          <a:p>
            <a:pPr lvl="1"/>
            <a:r>
              <a:rPr lang="en-US" dirty="0"/>
              <a:t>Not sure whether or not an </a:t>
            </a:r>
            <a:r>
              <a:rPr lang="en-US" b="1" dirty="0"/>
              <a:t>idea</a:t>
            </a:r>
            <a:r>
              <a:rPr lang="en-US" dirty="0"/>
              <a:t> will work? </a:t>
            </a:r>
          </a:p>
          <a:p>
            <a:pPr lvl="1"/>
            <a:r>
              <a:rPr lang="en-US" dirty="0"/>
              <a:t>Making a </a:t>
            </a:r>
            <a:r>
              <a:rPr lang="en-US" b="1" dirty="0"/>
              <a:t>paper version </a:t>
            </a:r>
            <a:r>
              <a:rPr lang="en-US" dirty="0"/>
              <a:t>of an interface is a lot faster and easier than coding a working prototype – start there!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954157" y="3319669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“Paper prototyping”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</a:t>
            </a:r>
            <a:r>
              <a:rPr lang="en-US" b="1" dirty="0"/>
              <a:t>lots of ideas</a:t>
            </a:r>
          </a:p>
          <a:p>
            <a:r>
              <a:rPr lang="en-US" dirty="0"/>
              <a:t>Engage</a:t>
            </a:r>
            <a:r>
              <a:rPr lang="en-US" b="1" dirty="0"/>
              <a:t> other people </a:t>
            </a:r>
            <a:r>
              <a:rPr lang="en-US" dirty="0"/>
              <a:t>in the design process</a:t>
            </a:r>
          </a:p>
          <a:p>
            <a:r>
              <a:rPr lang="en-US" dirty="0"/>
              <a:t>Identify </a:t>
            </a:r>
            <a:r>
              <a:rPr lang="en-US" b="1" dirty="0"/>
              <a:t>potential problems</a:t>
            </a:r>
            <a:r>
              <a:rPr lang="en-US" dirty="0"/>
              <a:t> before you waste time coding</a:t>
            </a:r>
          </a:p>
          <a:p>
            <a:r>
              <a:rPr lang="en-US" dirty="0"/>
              <a:t>Get </a:t>
            </a:r>
            <a:r>
              <a:rPr lang="en-US" b="1" dirty="0"/>
              <a:t>feedback</a:t>
            </a:r>
            <a:r>
              <a:rPr lang="en-US" dirty="0"/>
              <a:t> quickly, from lots of different people</a:t>
            </a:r>
          </a:p>
          <a:p>
            <a:r>
              <a:rPr lang="en-US" dirty="0"/>
              <a:t>Some tips:</a:t>
            </a:r>
          </a:p>
          <a:p>
            <a:pPr lvl="1"/>
            <a:r>
              <a:rPr lang="en-US" dirty="0"/>
              <a:t>Focus on the </a:t>
            </a:r>
            <a:r>
              <a:rPr lang="en-US" b="1" dirty="0"/>
              <a:t>big picture</a:t>
            </a:r>
            <a:r>
              <a:rPr lang="en-US" dirty="0"/>
              <a:t>, don’t worry about the details</a:t>
            </a:r>
          </a:p>
          <a:p>
            <a:pPr lvl="1"/>
            <a:r>
              <a:rPr lang="en-US" b="1" dirty="0"/>
              <a:t>Think about what you want it to do, </a:t>
            </a:r>
            <a:r>
              <a:rPr lang="en-US" dirty="0"/>
              <a:t>rather than what you know how to implement (we’ll worry about that later)</a:t>
            </a:r>
          </a:p>
          <a:p>
            <a:pPr lvl="1"/>
            <a:r>
              <a:rPr lang="en-US" dirty="0"/>
              <a:t>Not so into arts and crafts? It doesn’t have to be </a:t>
            </a:r>
            <a:r>
              <a:rPr lang="en-US" b="1" dirty="0"/>
              <a:t>actual paper</a:t>
            </a:r>
            <a:r>
              <a:rPr lang="en-US" dirty="0"/>
              <a:t>… Whiteboard / PowerPoint / Keynote will also do the trick!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#2: paper advising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FF2FF-4021-B04B-A2C1-0FA71C67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0020"/>
            <a:ext cx="8263467" cy="4648200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did it go?</a:t>
            </a:r>
          </a:p>
          <a:p>
            <a:pPr marL="0" indent="0" algn="ctr">
              <a:buNone/>
            </a:pPr>
            <a:r>
              <a:rPr lang="en-US" dirty="0"/>
              <a:t>What did you </a:t>
            </a:r>
            <a:r>
              <a:rPr lang="en-US" b="1" dirty="0"/>
              <a:t>notice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Skill #6: “Architecture diagrams”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idea:</a:t>
            </a:r>
            <a:endParaRPr lang="en-US" dirty="0"/>
          </a:p>
          <a:p>
            <a:pPr lvl="1"/>
            <a:r>
              <a:rPr lang="en-US" dirty="0"/>
              <a:t>Now that you’ve got an idea of what your interface might look like, break that down into </a:t>
            </a:r>
            <a:r>
              <a:rPr lang="en-US" b="1" dirty="0"/>
              <a:t>manageable pieces</a:t>
            </a:r>
            <a:r>
              <a:rPr lang="en-US" dirty="0"/>
              <a:t> so you can get started</a:t>
            </a:r>
          </a:p>
          <a:p>
            <a:pPr lvl="1"/>
            <a:r>
              <a:rPr lang="en-US" dirty="0"/>
              <a:t>This can happen at </a:t>
            </a:r>
            <a:r>
              <a:rPr lang="en-US" b="1" dirty="0"/>
              <a:t>several levels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769D-B3DB-EB47-AE2B-3F0C450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2" y="3278655"/>
            <a:ext cx="5557975" cy="44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5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case diagram (high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18" y="1336097"/>
            <a:ext cx="5413164" cy="51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activity diagram (mid level)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45663"/>
            <a:ext cx="4674870" cy="5732111"/>
          </a:xfrm>
        </p:spPr>
      </p:pic>
    </p:spTree>
    <p:extLst>
      <p:ext uri="{BB962C8B-B14F-4D97-AF65-F5344CB8AC3E}">
        <p14:creationId xmlns:p14="http://schemas.microsoft.com/office/powerpoint/2010/main" val="864546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diagram (low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484543"/>
            <a:ext cx="8229600" cy="407941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70" y="3246119"/>
            <a:ext cx="2986916" cy="3456432"/>
          </a:xfrm>
          <a:prstGeom prst="rect">
            <a:avLst/>
          </a:prstGeom>
          <a:ln w="28575"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5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“Advising Assistant”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Team: </a:t>
            </a:r>
            <a:r>
              <a:rPr lang="en-US" dirty="0"/>
              <a:t>Jordan Crouser and Nicholas Howe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about your end user early </a:t>
            </a:r>
            <a:r>
              <a:rPr lang="en-US" dirty="0">
                <a:sym typeface="Wingdings" pitchFamily="2" charset="2"/>
              </a:rPr>
              <a:t> you’re</a:t>
            </a:r>
            <a:r>
              <a:rPr lang="en-US" dirty="0"/>
              <a:t> more likely to </a:t>
            </a:r>
            <a:r>
              <a:rPr lang="en-US" b="1" dirty="0"/>
              <a:t>build something that actually solves the problem</a:t>
            </a:r>
          </a:p>
          <a:p>
            <a:r>
              <a:rPr lang="en-US" b="1" dirty="0"/>
              <a:t>“Low-fidelity” prototyping</a:t>
            </a:r>
            <a:r>
              <a:rPr lang="en-US" dirty="0"/>
              <a:t> saves time and energy by helping identify problems before you commit to code</a:t>
            </a:r>
          </a:p>
          <a:p>
            <a:r>
              <a:rPr lang="en-US" b="1" dirty="0"/>
              <a:t>Architecture diagrams</a:t>
            </a:r>
            <a:r>
              <a:rPr lang="en-US" dirty="0"/>
              <a:t> help you plan out your implementation so you don’t run out of time</a:t>
            </a:r>
            <a:endParaRPr lang="en-US" b="1" dirty="0"/>
          </a:p>
          <a:p>
            <a:r>
              <a:rPr lang="en-US" dirty="0"/>
              <a:t>Also, the process is </a:t>
            </a:r>
            <a:r>
              <a:rPr lang="en-US" b="1" dirty="0" err="1"/>
              <a:t>kinda</a:t>
            </a:r>
            <a:r>
              <a:rPr lang="en-US" b="1" dirty="0"/>
              <a:t> fun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36071" cy="487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Monday: Graphics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Wednesday: Life Skills #5/6: Code Diagrams &amp; Prototyping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FP1: Final Project Proposal due Friday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Next “assignment” -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FP2: Prototype I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: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 persona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 “paper” prototype of your project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an annotated architecture diagram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Friday: Animation</a:t>
            </a: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Monday: Interaction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03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Overview: &gt;</a:t>
            </a:r>
            <a:r>
              <a:rPr lang="en-US" dirty="0"/>
              <a:t>122 majors and minors in CSC in 2018-2019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87" y="2300878"/>
            <a:ext cx="7042825" cy="4557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Image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JOHN TRABBIC III, Storyboard Artist / Cartoonist</a:t>
            </a:r>
          </a:p>
        </p:txBody>
      </p:sp>
    </p:spTree>
    <p:extLst>
      <p:ext uri="{BB962C8B-B14F-4D97-AF65-F5344CB8AC3E}">
        <p14:creationId xmlns:p14="http://schemas.microsoft.com/office/powerpoint/2010/main" val="78001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Overview: </a:t>
            </a:r>
            <a:r>
              <a:rPr lang="en-US" dirty="0"/>
              <a:t>two advising CSC faculty in Spring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41" y="2104417"/>
            <a:ext cx="4372583" cy="43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4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Overview</a:t>
            </a:r>
            <a:r>
              <a:rPr lang="en-US" dirty="0"/>
              <a:t>: </a:t>
            </a:r>
            <a:r>
              <a:rPr lang="en-US" dirty="0" err="1"/>
              <a:t>BannerWeb</a:t>
            </a:r>
            <a:r>
              <a:rPr lang="en-US" dirty="0"/>
              <a:t> not hugely helpful</a:t>
            </a:r>
            <a:r>
              <a:rPr lang="mr-IN" dirty="0"/>
              <a:t>…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60" y="2245089"/>
            <a:ext cx="5229710" cy="423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8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953" cy="4876800"/>
          </a:xfrm>
        </p:spPr>
        <p:txBody>
          <a:bodyPr>
            <a:noAutofit/>
          </a:bodyPr>
          <a:lstStyle/>
          <a:p>
            <a:r>
              <a:rPr lang="en-US" b="1" dirty="0"/>
              <a:t>Overview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/>
              <a:t>current process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is </a:t>
            </a:r>
            <a:r>
              <a:rPr lang="en-US" b="1" dirty="0"/>
              <a:t>manual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b="1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Goal 1: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detect which courses a student has taken that count toward the major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Goal 2: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give adviser an overview of all advisees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55" y="1060315"/>
            <a:ext cx="4113264" cy="5496128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34707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Ideal:</a:t>
            </a:r>
            <a:r>
              <a:rPr lang="en-US" dirty="0"/>
              <a:t> we would like to build a plugin that sits on top of Banner and does everything for us, but that won’t work because of FERPA concerns (can’t alter Banner)</a:t>
            </a:r>
          </a:p>
          <a:p>
            <a:endParaRPr lang="en-US" dirty="0"/>
          </a:p>
          <a:p>
            <a:r>
              <a:rPr lang="en-US" b="1" dirty="0"/>
              <a:t>Actual strategy:</a:t>
            </a:r>
            <a:endParaRPr lang="en-US" dirty="0"/>
          </a:p>
          <a:p>
            <a:pPr lvl="1"/>
            <a:r>
              <a:rPr lang="en-US" dirty="0"/>
              <a:t>Define </a:t>
            </a:r>
            <a:r>
              <a:rPr lang="en-US" b="1" dirty="0"/>
              <a:t>mapping</a:t>
            </a:r>
            <a:r>
              <a:rPr lang="en-US" dirty="0"/>
              <a:t> from course numbers to major/minor designation     (core, T|S|P, seminar, etc.)</a:t>
            </a:r>
          </a:p>
          <a:p>
            <a:pPr lvl="1"/>
            <a:r>
              <a:rPr lang="en-US" b="1" dirty="0"/>
              <a:t>Export</a:t>
            </a:r>
            <a:r>
              <a:rPr lang="en-US" dirty="0"/>
              <a:t> CSV of all advisees from Banner</a:t>
            </a:r>
          </a:p>
          <a:p>
            <a:pPr lvl="1"/>
            <a:r>
              <a:rPr lang="en-US" dirty="0"/>
              <a:t>Build a </a:t>
            </a:r>
            <a:r>
              <a:rPr lang="en-US" b="1" dirty="0"/>
              <a:t>parser</a:t>
            </a:r>
            <a:r>
              <a:rPr lang="en-US" dirty="0"/>
              <a:t> that extracts data from unofficial transcript (i.e. courses taken) and joins with mapping, majors/minors</a:t>
            </a:r>
          </a:p>
          <a:p>
            <a:pPr lvl="1"/>
            <a:r>
              <a:rPr lang="en-US" dirty="0"/>
              <a:t>Build </a:t>
            </a:r>
            <a:r>
              <a:rPr lang="en-US" b="1" dirty="0"/>
              <a:t>authenticated frontend </a:t>
            </a:r>
            <a:r>
              <a:rPr lang="en-US" dirty="0"/>
              <a:t>for adviser to track student progress, as well as (maybe) send messages / schedule appointments</a:t>
            </a:r>
          </a:p>
        </p:txBody>
      </p:sp>
    </p:spTree>
    <p:extLst>
      <p:ext uri="{BB962C8B-B14F-4D97-AF65-F5344CB8AC3E}">
        <p14:creationId xmlns:p14="http://schemas.microsoft.com/office/powerpoint/2010/main" val="77538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Ideal:</a:t>
            </a:r>
            <a:r>
              <a:rPr lang="en-US" dirty="0">
                <a:solidFill>
                  <a:schemeClr val="accent1"/>
                </a:solidFill>
              </a:rPr>
              <a:t> we would like to build a plugin that sits on top of Banner and does everything for us, but that won’t work because of FERPA concerns (can’t alter Banner)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Actual strategy: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Define </a:t>
            </a:r>
            <a:r>
              <a:rPr lang="en-US" b="1" dirty="0">
                <a:solidFill>
                  <a:schemeClr val="accent1"/>
                </a:solidFill>
              </a:rPr>
              <a:t>mapping</a:t>
            </a:r>
            <a:r>
              <a:rPr lang="en-US" dirty="0">
                <a:solidFill>
                  <a:schemeClr val="accent1"/>
                </a:solidFill>
              </a:rPr>
              <a:t> from course numbers to major/minor designation     (core, T|S|P, seminar, etc.)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Export</a:t>
            </a:r>
            <a:r>
              <a:rPr lang="en-US" dirty="0">
                <a:solidFill>
                  <a:schemeClr val="accent1"/>
                </a:solidFill>
              </a:rPr>
              <a:t> CSV of all advisees from Banner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Build a </a:t>
            </a:r>
            <a:r>
              <a:rPr lang="en-US" b="1" dirty="0">
                <a:solidFill>
                  <a:schemeClr val="accent1"/>
                </a:solidFill>
              </a:rPr>
              <a:t>parser</a:t>
            </a:r>
            <a:r>
              <a:rPr lang="en-US" dirty="0">
                <a:solidFill>
                  <a:schemeClr val="accent1"/>
                </a:solidFill>
              </a:rPr>
              <a:t> that extracts data from unofficial transcript (i.e. courses taken) and joins with mapping, majors/minors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Build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authenticated frontend 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for adviser to track student progress, as well as (maybe) send messages / schedule appointments</a:t>
            </a:r>
          </a:p>
        </p:txBody>
      </p:sp>
    </p:spTree>
    <p:extLst>
      <p:ext uri="{BB962C8B-B14F-4D97-AF65-F5344CB8AC3E}">
        <p14:creationId xmlns:p14="http://schemas.microsoft.com/office/powerpoint/2010/main" val="488974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29485</TotalTime>
  <Words>1349</Words>
  <Application>Microsoft Macintosh PowerPoint</Application>
  <PresentationFormat>On-screen Show (4:3)</PresentationFormat>
  <Paragraphs>219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Lucida Grande</vt:lpstr>
      <vt:lpstr>Wingdings</vt:lpstr>
      <vt:lpstr>Smith Lecture Notes</vt:lpstr>
      <vt:lpstr>Lecture 28: User-Centered Design (and other tools for making your project go a bit more smoothly)</vt:lpstr>
      <vt:lpstr>Outline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Discussion</vt:lpstr>
      <vt:lpstr>User-centered design framework</vt:lpstr>
      <vt:lpstr>Competitive review</vt:lpstr>
      <vt:lpstr>Defining your audience</vt:lpstr>
      <vt:lpstr>Semi-structured interviews</vt:lpstr>
      <vt:lpstr>Defining your audience</vt:lpstr>
      <vt:lpstr>Hierarchical task analysis</vt:lpstr>
      <vt:lpstr>Task analysis example</vt:lpstr>
      <vt:lpstr>Defining your audience</vt:lpstr>
      <vt:lpstr>Personas</vt:lpstr>
      <vt:lpstr>Activity #1: personas</vt:lpstr>
      <vt:lpstr>Discussion</vt:lpstr>
      <vt:lpstr>Life Skill #5: “Paper prototyping”</vt:lpstr>
      <vt:lpstr>“Paper prototyping” goals</vt:lpstr>
      <vt:lpstr>Activity #2: paper advising assistant</vt:lpstr>
      <vt:lpstr>Discussion</vt:lpstr>
      <vt:lpstr>Life Skill #6: “Architecture diagrams”</vt:lpstr>
      <vt:lpstr>Example: use case diagram (high level)</vt:lpstr>
      <vt:lpstr>Example: activity diagram (mid level)</vt:lpstr>
      <vt:lpstr>Example: class diagram (low level)</vt:lpstr>
      <vt:lpstr>Takeaways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368</cp:revision>
  <cp:lastPrinted>2018-11-19T13:59:27Z</cp:lastPrinted>
  <dcterms:created xsi:type="dcterms:W3CDTF">2018-06-21T16:17:33Z</dcterms:created>
  <dcterms:modified xsi:type="dcterms:W3CDTF">2020-11-11T13:41:22Z</dcterms:modified>
</cp:coreProperties>
</file>